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2" r:id="rId5"/>
    <p:sldId id="278" r:id="rId6"/>
    <p:sldId id="274" r:id="rId7"/>
    <p:sldId id="276" r:id="rId8"/>
    <p:sldId id="277" r:id="rId9"/>
    <p:sldId id="262" r:id="rId10"/>
    <p:sldId id="279" r:id="rId11"/>
    <p:sldId id="270" r:id="rId12"/>
    <p:sldId id="271" r:id="rId13"/>
    <p:sldId id="285" r:id="rId14"/>
    <p:sldId id="297" r:id="rId15"/>
    <p:sldId id="293" r:id="rId16"/>
    <p:sldId id="298" r:id="rId17"/>
    <p:sldId id="299" r:id="rId18"/>
    <p:sldId id="290" r:id="rId19"/>
    <p:sldId id="288" r:id="rId20"/>
    <p:sldId id="289" r:id="rId21"/>
    <p:sldId id="292" r:id="rId22"/>
    <p:sldId id="294" r:id="rId23"/>
    <p:sldId id="295" r:id="rId24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A80039"/>
    <a:srgbClr val="C40C42"/>
    <a:srgbClr val="C44C4C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 autoAdjust="0"/>
    <p:restoredTop sz="63369" autoAdjust="0"/>
  </p:normalViewPr>
  <p:slideViewPr>
    <p:cSldViewPr snapToGrid="0">
      <p:cViewPr varScale="1">
        <p:scale>
          <a:sx n="72" d="100"/>
          <a:sy n="72" d="100"/>
        </p:scale>
        <p:origin x="28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6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'[DataMons (1).xlsx]Interview'!$G$28:$G$40</c:f>
              <c:strCache>
                <c:ptCount val="13"/>
                <c:pt idx="0">
                  <c:v>Difference between using one more limbs</c:v>
                </c:pt>
                <c:pt idx="1">
                  <c:v>Easy to manipulate the sounds related to energy</c:v>
                </c:pt>
                <c:pt idx="2">
                  <c:v>Easy to differentiate rigid and impulsive movements</c:v>
                </c:pt>
                <c:pt idx="3">
                  <c:v>Too much strength for impulse</c:v>
                </c:pt>
                <c:pt idx="4">
                  <c:v>Easy to manupulate the sound of fluidity</c:v>
                </c:pt>
                <c:pt idx="5">
                  <c:v>Sound is pleasing</c:v>
                </c:pt>
                <c:pt idx="6">
                  <c:v>Learning the system is confusing</c:v>
                </c:pt>
                <c:pt idx="7">
                  <c:v>Learning the system is intuitive</c:v>
                </c:pt>
                <c:pt idx="8">
                  <c:v>Learning the system is interesting</c:v>
                </c:pt>
                <c:pt idx="9">
                  <c:v>Comfortable with equipment</c:v>
                </c:pt>
                <c:pt idx="10">
                  <c:v>Sense of movement was compelling</c:v>
                </c:pt>
                <c:pt idx="11">
                  <c:v>Easy to manipulate the sound</c:v>
                </c:pt>
                <c:pt idx="12">
                  <c:v>Sound responsive to the movements</c:v>
                </c:pt>
              </c:strCache>
            </c:strRef>
          </c:cat>
          <c:val>
            <c:numRef>
              <c:f>'[DataMons (1).xlsx]Interview'!$H$28:$H$40</c:f>
              <c:numCache>
                <c:formatCode>General</c:formatCode>
                <c:ptCount val="13"/>
                <c:pt idx="0">
                  <c:v>2.875</c:v>
                </c:pt>
                <c:pt idx="1">
                  <c:v>4.3125</c:v>
                </c:pt>
                <c:pt idx="2">
                  <c:v>3.625</c:v>
                </c:pt>
                <c:pt idx="3">
                  <c:v>2.4375</c:v>
                </c:pt>
                <c:pt idx="4">
                  <c:v>3.625</c:v>
                </c:pt>
                <c:pt idx="5">
                  <c:v>3.125</c:v>
                </c:pt>
                <c:pt idx="6">
                  <c:v>2</c:v>
                </c:pt>
                <c:pt idx="7">
                  <c:v>4.0625</c:v>
                </c:pt>
                <c:pt idx="8">
                  <c:v>4.1875</c:v>
                </c:pt>
                <c:pt idx="9">
                  <c:v>3.75</c:v>
                </c:pt>
                <c:pt idx="10">
                  <c:v>3.8125</c:v>
                </c:pt>
                <c:pt idx="11">
                  <c:v>3.8125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gapDepth val="179"/>
        <c:shape val="box"/>
        <c:axId val="1610548768"/>
        <c:axId val="1610540608"/>
        <c:axId val="0"/>
      </c:bar3DChart>
      <c:catAx>
        <c:axId val="161054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40608"/>
        <c:crosses val="autoZero"/>
        <c:auto val="1"/>
        <c:lblAlgn val="ctr"/>
        <c:lblOffset val="100"/>
        <c:noMultiLvlLbl val="0"/>
      </c:catAx>
      <c:valAx>
        <c:axId val="1610540608"/>
        <c:scaling>
          <c:orientation val="minMax"/>
          <c:max val="5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39700"/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8171028308146"/>
          <c:y val="2.7400278971803107E-2"/>
          <c:w val="0.79828874519892101"/>
          <c:h val="0.71528063927044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'[DataMons (1).xlsx]Part2 Low and High Energy'!$B$23</c:f>
              <c:strCache>
                <c:ptCount val="1"/>
                <c:pt idx="0">
                  <c:v>Control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'[DataMons (1).xlsx]Part2 Low and High Energy'!$A$24:$A$25</c:f>
              <c:strCache>
                <c:ptCount val="2"/>
                <c:pt idx="0">
                  <c:v>Low Energy</c:v>
                </c:pt>
                <c:pt idx="1">
                  <c:v>High Energy</c:v>
                </c:pt>
              </c:strCache>
            </c:strRef>
          </c:cat>
          <c:val>
            <c:numRef>
              <c:f>'[DataMons (1).xlsx]Part2 Low and High Energy'!$B$24:$B$25</c:f>
              <c:numCache>
                <c:formatCode>####.0000</c:formatCode>
                <c:ptCount val="2"/>
                <c:pt idx="0">
                  <c:v>0.72222222222222221</c:v>
                </c:pt>
                <c:pt idx="1">
                  <c:v>0.91666666666666663</c:v>
                </c:pt>
              </c:numCache>
            </c:numRef>
          </c:val>
        </c:ser>
        <c:ser>
          <c:idx val="1"/>
          <c:order val="1"/>
          <c:tx>
            <c:strRef>
              <c:f>'[DataMons (1).xlsx]Part2 Low and High Energy'!$C$23</c:f>
              <c:strCache>
                <c:ptCount val="1"/>
                <c:pt idx="0">
                  <c:v>Trained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'[DataMons (1).xlsx]Part2 Low and High Energy'!$A$24:$A$25</c:f>
              <c:strCache>
                <c:ptCount val="2"/>
                <c:pt idx="0">
                  <c:v>Low Energy</c:v>
                </c:pt>
                <c:pt idx="1">
                  <c:v>High Energy</c:v>
                </c:pt>
              </c:strCache>
            </c:strRef>
          </c:cat>
          <c:val>
            <c:numRef>
              <c:f>'[DataMons (1).xlsx]Part2 Low and High Energy'!$C$24:$C$25</c:f>
              <c:numCache>
                <c:formatCode>####.0000</c:formatCode>
                <c:ptCount val="2"/>
                <c:pt idx="0">
                  <c:v>0.75</c:v>
                </c:pt>
                <c:pt idx="1">
                  <c:v>0.9375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10552032"/>
        <c:axId val="1610543328"/>
      </c:barChart>
      <c:catAx>
        <c:axId val="161055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43328"/>
        <c:crosses val="autoZero"/>
        <c:auto val="1"/>
        <c:lblAlgn val="ctr"/>
        <c:lblOffset val="100"/>
        <c:noMultiLvlLbl val="0"/>
      </c:catAx>
      <c:valAx>
        <c:axId val="1610543328"/>
        <c:scaling>
          <c:orientation val="minMax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300" baseline="0"/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4.2233560090702948E-2"/>
              <c:y val="0.27222969797940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414965986394561"/>
          <c:y val="0.8627676439735904"/>
          <c:w val="0.41616762190440482"/>
          <c:h val="6.3577754994517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'[DataMons (1).xlsx]Fluidity and Energy levels'!$C$20</c:f>
              <c:strCache>
                <c:ptCount val="1"/>
                <c:pt idx="0">
                  <c:v>Trained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'[DataMons (1).xlsx]Fluidity and Energy levels'!$A$21:$A$24</c:f>
              <c:strCache>
                <c:ptCount val="4"/>
                <c:pt idx="0">
                  <c:v>Rigidity</c:v>
                </c:pt>
                <c:pt idx="1">
                  <c:v>Fluidity</c:v>
                </c:pt>
                <c:pt idx="2">
                  <c:v>Low Energy</c:v>
                </c:pt>
                <c:pt idx="3">
                  <c:v>High Energy</c:v>
                </c:pt>
              </c:strCache>
            </c:strRef>
          </c:cat>
          <c:val>
            <c:numRef>
              <c:f>'[DataMons (1).xlsx]Fluidity and Energy levels'!$C$21:$C$24</c:f>
              <c:numCache>
                <c:formatCode>####.0000</c:formatCode>
                <c:ptCount val="4"/>
                <c:pt idx="0">
                  <c:v>0.78676470588235292</c:v>
                </c:pt>
                <c:pt idx="1">
                  <c:v>0.69117647058823528</c:v>
                </c:pt>
                <c:pt idx="2">
                  <c:v>0.76470588235294112</c:v>
                </c:pt>
                <c:pt idx="3">
                  <c:v>0.81617647058823528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547680"/>
        <c:axId val="1610546048"/>
      </c:barChart>
      <c:lineChart>
        <c:grouping val="standard"/>
        <c:varyColors val="0"/>
        <c:ser>
          <c:idx val="0"/>
          <c:order val="0"/>
          <c:tx>
            <c:strRef>
              <c:f>'[DataMons (1).xlsx]Fluidity and Energy levels'!$B$20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'[DataMons (1).xlsx]Fluidity and Energy levels'!$A$21:$A$24</c:f>
              <c:strCache>
                <c:ptCount val="4"/>
                <c:pt idx="0">
                  <c:v>Rigidity</c:v>
                </c:pt>
                <c:pt idx="1">
                  <c:v>Fluidity</c:v>
                </c:pt>
                <c:pt idx="2">
                  <c:v>Low Energy</c:v>
                </c:pt>
                <c:pt idx="3">
                  <c:v>High Energy</c:v>
                </c:pt>
              </c:strCache>
            </c:strRef>
          </c:cat>
          <c:val>
            <c:numRef>
              <c:f>'[DataMons (1).xlsx]Fluidity and Energy levels'!$B$21:$B$24</c:f>
              <c:numCache>
                <c:formatCode>####.0000</c:formatCode>
                <c:ptCount val="4"/>
                <c:pt idx="0">
                  <c:v>0.75</c:v>
                </c:pt>
                <c:pt idx="1">
                  <c:v>0.65277777777777779</c:v>
                </c:pt>
                <c:pt idx="2">
                  <c:v>0.66666666666666663</c:v>
                </c:pt>
                <c:pt idx="3">
                  <c:v>0.79166666666666663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547680"/>
        <c:axId val="1610546048"/>
      </c:lineChart>
      <c:catAx>
        <c:axId val="161054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46048"/>
        <c:crosses val="autoZero"/>
        <c:auto val="1"/>
        <c:lblAlgn val="ctr"/>
        <c:lblOffset val="100"/>
        <c:noMultiLvlLbl val="0"/>
      </c:catAx>
      <c:valAx>
        <c:axId val="1610546048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300" baseline="0"/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27599737532808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4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  <a:r>
              <a:rPr lang="en-GB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movement perception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6030392190128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52506290886723"/>
          <c:y val="0.101258185777151"/>
          <c:w val="0.83579330648036099"/>
          <c:h val="0.56175058924537413"/>
        </c:manualLayout>
      </c:layout>
      <c:lineChart>
        <c:grouping val="standard"/>
        <c:varyColors val="0"/>
        <c:ser>
          <c:idx val="2"/>
          <c:order val="2"/>
          <c:tx>
            <c:strRef>
              <c:f>'[DataMons (1).xlsx]Fluidity and Energy'!$I$5</c:f>
              <c:strCache>
                <c:ptCount val="1"/>
                <c:pt idx="0">
                  <c:v>Trained Low Energy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'[DataMons (1).xlsx]Fluidity and Energy'!$J$4,'[DataMons (1).xlsx]Fluidity and Energy'!$L$4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Energy'!$J$5,'[DataMons (1).xlsx]Fluidity and Energy'!$L$5</c:f>
              <c:numCache>
                <c:formatCode>####.000</c:formatCode>
                <c:ptCount val="2"/>
                <c:pt idx="0">
                  <c:v>0.546875</c:v>
                </c:pt>
                <c:pt idx="1">
                  <c:v>0.828125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'[DataMons (1).xlsx]Fluidity and Energy'!$I$6</c:f>
              <c:strCache>
                <c:ptCount val="1"/>
                <c:pt idx="0">
                  <c:v>Trained High Energy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'[DataMons (1).xlsx]Fluidity and Energy'!$J$4,'[DataMons (1).xlsx]Fluidity and Energy'!$L$4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Energy'!$J$6,'[DataMons (1).xlsx]Fluidity and Energy'!$L$6</c:f>
              <c:numCache>
                <c:formatCode>####.000</c:formatCode>
                <c:ptCount val="2"/>
                <c:pt idx="0">
                  <c:v>0.796875</c:v>
                </c:pt>
                <c:pt idx="1">
                  <c:v>0.375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'[DataMons (1).xlsx]Fluidity and Energy'!$N$5</c:f>
              <c:strCache>
                <c:ptCount val="1"/>
                <c:pt idx="0">
                  <c:v>Control Low Energy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'[DataMons (1).xlsx]Fluidity and Energy'!$O$4,'[DataMons (1).xlsx]Fluidity and Energy'!$Q$4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Energy'!$O$5,'[DataMons (1).xlsx]Fluidity and Energy'!$Q$5</c:f>
              <c:numCache>
                <c:formatCode>####.000</c:formatCode>
                <c:ptCount val="2"/>
                <c:pt idx="0">
                  <c:v>0.27777777777777779</c:v>
                </c:pt>
                <c:pt idx="1">
                  <c:v>0.72222222222222232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'[DataMons (1).xlsx]Fluidity and Energy'!$N$6</c:f>
              <c:strCache>
                <c:ptCount val="1"/>
                <c:pt idx="0">
                  <c:v>Control High Energy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'[DataMons (1).xlsx]Fluidity and Energy'!$O$4,'[DataMons (1).xlsx]Fluidity and Energy'!$Q$4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Energy'!$O$6,'[DataMons (1).xlsx]Fluidity and Energy'!$Q$6</c:f>
              <c:numCache>
                <c:formatCode>####.000</c:formatCode>
                <c:ptCount val="2"/>
                <c:pt idx="0">
                  <c:v>0.80555555555555569</c:v>
                </c:pt>
                <c:pt idx="1">
                  <c:v>0.33333333333333331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544960"/>
        <c:axId val="1610549856"/>
      </c:lineChart>
      <c:catAx>
        <c:axId val="161054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10549856"/>
        <c:crosses val="autoZero"/>
        <c:auto val="1"/>
        <c:lblAlgn val="ctr"/>
        <c:lblOffset val="100"/>
        <c:noMultiLvlLbl val="0"/>
      </c:catAx>
      <c:valAx>
        <c:axId val="1610549856"/>
        <c:scaling>
          <c:orientation val="minMax"/>
          <c:max val="0.9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2.6330397522091289E-2"/>
              <c:y val="0.27245672947984451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crossAx val="161054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663691984606018"/>
          <c:y val="0.76080861277601508"/>
          <c:w val="0.44468121997531335"/>
          <c:h val="0.21455305493529728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264317058865"/>
          <c:y val="0.13023626499613755"/>
          <c:w val="0.77729353924389588"/>
          <c:h val="0.5228757187794274"/>
        </c:manualLayout>
      </c:layout>
      <c:lineChart>
        <c:grouping val="standard"/>
        <c:varyColors val="0"/>
        <c:ser>
          <c:idx val="2"/>
          <c:order val="2"/>
          <c:tx>
            <c:strRef>
              <c:f>'[DataMons (1).xlsx]Fluidity and Energy'!$I$5</c:f>
              <c:strCache>
                <c:ptCount val="1"/>
                <c:pt idx="0">
                  <c:v>Trained Low Energy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'[DataMons (1).xlsx]Fluidity and Energy'!$J$4,'[DataMons (1).xlsx]Fluidity and Energy'!$L$4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Energy'!$J$5,'[DataMons (1).xlsx]Fluidity and Energy'!$L$5</c:f>
              <c:numCache>
                <c:formatCode>####.000</c:formatCode>
                <c:ptCount val="2"/>
                <c:pt idx="0">
                  <c:v>0.546875</c:v>
                </c:pt>
                <c:pt idx="1">
                  <c:v>0.828125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'[DataMons (1).xlsx]Fluidity and Energy'!$I$6</c:f>
              <c:strCache>
                <c:ptCount val="1"/>
                <c:pt idx="0">
                  <c:v>Trained High Energy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'[DataMons (1).xlsx]Fluidity and Energy'!$J$4,'[DataMons (1).xlsx]Fluidity and Energy'!$L$4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Energy'!$J$6,'[DataMons (1).xlsx]Fluidity and Energy'!$L$6</c:f>
              <c:numCache>
                <c:formatCode>####.000</c:formatCode>
                <c:ptCount val="2"/>
                <c:pt idx="0">
                  <c:v>0.796875</c:v>
                </c:pt>
                <c:pt idx="1">
                  <c:v>0.375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'[DataMons (1).xlsx]Fluidity and Energy'!$N$5</c:f>
              <c:strCache>
                <c:ptCount val="1"/>
                <c:pt idx="0">
                  <c:v>Control Low Energy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'[DataMons (1).xlsx]Fluidity and Energy'!$O$4,'[DataMons (1).xlsx]Fluidity and Energy'!$Q$4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Energy'!$O$5,'[DataMons (1).xlsx]Fluidity and Energy'!$Q$5</c:f>
              <c:numCache>
                <c:formatCode>####.000</c:formatCode>
                <c:ptCount val="2"/>
                <c:pt idx="0">
                  <c:v>0.27777777777777779</c:v>
                </c:pt>
                <c:pt idx="1">
                  <c:v>0.72222222222222232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'[DataMons (1).xlsx]Fluidity and Energy'!$N$6</c:f>
              <c:strCache>
                <c:ptCount val="1"/>
                <c:pt idx="0">
                  <c:v>Control High Energy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'[DataMons (1).xlsx]Fluidity and Energy'!$O$4,'[DataMons (1).xlsx]Fluidity and Energy'!$Q$4</c:f>
              <c:strCache>
                <c:ptCount val="2"/>
                <c:pt idx="0">
                  <c:v>Rigid</c:v>
                </c:pt>
                <c:pt idx="1">
                  <c:v>Fluid</c:v>
                </c:pt>
              </c:strCache>
            </c:strRef>
          </c:cat>
          <c:val>
            <c:numRef>
              <c:f>'[DataMons (1).xlsx]Fluidity and Energy'!$O$6,'[DataMons (1).xlsx]Fluidity and Energy'!$Q$6</c:f>
              <c:numCache>
                <c:formatCode>####.000</c:formatCode>
                <c:ptCount val="2"/>
                <c:pt idx="0">
                  <c:v>0.80555555555555569</c:v>
                </c:pt>
                <c:pt idx="1">
                  <c:v>0.33333333333333331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544416"/>
        <c:axId val="1610553120"/>
      </c:lineChart>
      <c:catAx>
        <c:axId val="161054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0553120"/>
        <c:crosses val="autoZero"/>
        <c:auto val="1"/>
        <c:lblAlgn val="ctr"/>
        <c:lblOffset val="100"/>
        <c:noMultiLvlLbl val="0"/>
      </c:catAx>
      <c:valAx>
        <c:axId val="1610553120"/>
        <c:scaling>
          <c:orientation val="minMax"/>
          <c:max val="0.9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1.1895542050650559E-2"/>
              <c:y val="0.25062945376102796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crossAx val="16105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617719404378419"/>
          <c:y val="0.73253613654527283"/>
          <c:w val="0.72936025659835979"/>
          <c:h val="0.21455305493529728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0.32402</cdr:x>
      <cdr:y>0.02416</cdr:y>
    </cdr:from>
    <cdr:to>
      <cdr:x>0.81748</cdr:x>
      <cdr:y>0.10277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55146" y="86838"/>
          <a:ext cx="1606924" cy="2824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08/09/2015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463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08/09/2015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87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 smtClean="0"/>
              <a:t>HI EVERYBODY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THANK</a:t>
            </a:r>
            <a:r>
              <a:rPr lang="it-IT" baseline="0" dirty="0" smtClean="0"/>
              <a:t> YOU TO BE HERE, I’M GOING TO PRESENT PROJECT NUMBER 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I WOULD LIKE TO THANK MY COLLEAGUE DAMIANO AND KSNEIA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OUR SUPERVISORS ARE FROM UNIVERSITY OF GENOVA: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41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 smtClean="0"/>
              <a:t>LET’’S START FROM THE BEGINNING, THE</a:t>
            </a:r>
            <a:r>
              <a:rPr lang="it-IT" baseline="0" dirty="0" smtClean="0"/>
              <a:t> PROJECT WE WORKED ON THE LAST MONTH IS PART OF A EU PROJECT NAMED DANCE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IT IS ABOUT 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INVESTIGATING HUMAN MOV QUALITIES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STUDYING HOW TO COMMUNICATE A QUALITY TO PEOPLE THAT CANNOT SEE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958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WHAT ARE THE MOVEMENT QUALITIES</a:t>
            </a:r>
            <a:r>
              <a:rPr lang="it-IT" baseline="0" dirty="0" smtClean="0"/>
              <a:t> WE WANT TO STUDY:</a:t>
            </a:r>
          </a:p>
          <a:p>
            <a:r>
              <a:rPr lang="it-IT" baseline="0" dirty="0" smtClean="0"/>
              <a:t>WHAT WE CONSIDERED AS INTERESTING FEATURES ARE:</a:t>
            </a:r>
            <a:endParaRPr lang="en-GB" baseline="0" dirty="0" smtClean="0"/>
          </a:p>
          <a:p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Fluidity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Quantity of Energy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Impulses in movement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pPr marL="171450" indent="-171450">
              <a:buFontTx/>
              <a:buChar char="-"/>
            </a:pPr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125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HOW</a:t>
            </a:r>
            <a:r>
              <a:rPr lang="it-IT" baseline="0" dirty="0" smtClean="0"/>
              <a:t> TO EXTRACT THESE INFORMATION FROM HUMAN THAT IS MOVING ? :</a:t>
            </a:r>
          </a:p>
          <a:p>
            <a:r>
              <a:rPr lang="it-IT" baseline="0" dirty="0" smtClean="0"/>
              <a:t>FIRST OPTION : SMARTPHONES: so we developed an application to send SENSOR data to our software for analysis</a:t>
            </a:r>
          </a:p>
          <a:p>
            <a:r>
              <a:rPr lang="it-IT" baseline="0" dirty="0" smtClean="0"/>
              <a:t>Via OSC communication</a:t>
            </a:r>
          </a:p>
          <a:p>
            <a:endParaRPr lang="it-IT" baseline="0" dirty="0" smtClean="0"/>
          </a:p>
          <a:p>
            <a:r>
              <a:rPr lang="it-IT" dirty="0" smtClean="0"/>
              <a:t>NB : really cheap smartphpones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997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SECOND OPTION:</a:t>
            </a:r>
          </a:p>
          <a:p>
            <a:r>
              <a:rPr lang="it-IT" dirty="0" smtClean="0"/>
              <a:t>EXPLOIT</a:t>
            </a:r>
            <a:r>
              <a:rPr lang="it-IT" baseline="0" dirty="0" smtClean="0"/>
              <a:t> A WEB CAM TO UNDERSTAND WHAT IS HAPPENING AND HOW THE PERSON MOVE</a:t>
            </a:r>
          </a:p>
          <a:p>
            <a:r>
              <a:rPr lang="it-IT" baseline="0" dirty="0" smtClean="0"/>
              <a:t>THROUGH THE OPTICAL FLOW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585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NOW</a:t>
            </a:r>
            <a:r>
              <a:rPr lang="it-IT" baseline="0" dirty="0" smtClean="0"/>
              <a:t> LET’S SAY THAT WE WERE ABLE TO EXTRACT </a:t>
            </a:r>
            <a:r>
              <a:rPr lang="en-GB" baseline="0" dirty="0" smtClean="0"/>
              <a:t>AND DETECT</a:t>
            </a:r>
          </a:p>
          <a:p>
            <a:r>
              <a:rPr lang="it-IT" baseline="0" dirty="0" smtClean="0"/>
              <a:t>EACH QUALITY</a:t>
            </a:r>
          </a:p>
          <a:p>
            <a:r>
              <a:rPr lang="it-IT" baseline="0" dirty="0" smtClean="0"/>
              <a:t>THE NEXT STEP FOR US HAS BEEN TO TRANSLATE THE TYPE OF QUALITY AND COMMUNICATE IT </a:t>
            </a:r>
          </a:p>
          <a:p>
            <a:r>
              <a:rPr lang="it-IT" baseline="0" dirty="0" smtClean="0"/>
              <a:t>IN REAL TIME THROUHG ANOTHER SENSORY CHANNEL :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080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HERE</a:t>
            </a:r>
            <a:r>
              <a:rPr lang="it-IT" baseline="0" dirty="0" smtClean="0"/>
              <a:t> WE CAN SEE </a:t>
            </a:r>
            <a:r>
              <a:rPr lang="it-IT" dirty="0" smtClean="0"/>
              <a:t>THIS</a:t>
            </a:r>
            <a:r>
              <a:rPr lang="it-IT" baseline="0" dirty="0" smtClean="0"/>
              <a:t> IS WHAT WE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602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16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créa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" y="498780"/>
            <a:ext cx="1477497" cy="50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04" y="1254371"/>
            <a:ext cx="1540778" cy="5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ctr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Modifiez le style des sous-titres du masque</a:t>
            </a:r>
            <a:endParaRPr lang="en-US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 algn="ctr"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048000" y="4946650"/>
            <a:ext cx="5048250" cy="1060450"/>
          </a:xfr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 algn="ctr">
              <a:buNone/>
              <a:defRPr sz="28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  <p:pic>
        <p:nvPicPr>
          <p:cNvPr id="47107" name="Picture 3" descr="C:\Users\bigrar\Desktop\enterface\presentation\banneralphaMo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4695023"/>
            <a:ext cx="10426700" cy="21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bigrar\Desktop\enterface\presentation\banneralphaTx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07232"/>
            <a:ext cx="7006626" cy="12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C:\Users\bigrar\Desktop\enterface\mons201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6" y="4600777"/>
            <a:ext cx="738654" cy="7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Users\bigrar\Desktop\enterface\numediart13-OnWhiteAlpha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" y="2103658"/>
            <a:ext cx="1699946" cy="4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C:\Users\bigrar\Desktop\enterface\FRS-FNR_S2-PANT_UK_C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1" y="2843546"/>
            <a:ext cx="910104" cy="5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C:\Users\bigrar\Desktop\enterface\ifip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6" y="3789587"/>
            <a:ext cx="122929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057400" y="1900458"/>
            <a:ext cx="6896100" cy="416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The 11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International one-month Summer Workshop on Multimodal Interfaces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Aug 10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– Sept 4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2015, Mons, 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en-US" sz="1600" b="1" noProof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ous-titre 1"/>
          <p:cNvSpPr>
            <a:spLocks noGrp="1"/>
          </p:cNvSpPr>
          <p:nvPr>
            <p:ph type="subTitle" idx="1"/>
          </p:nvPr>
        </p:nvSpPr>
        <p:spPr bwMode="auto">
          <a:xfrm>
            <a:off x="2058520" y="4313143"/>
            <a:ext cx="6800850" cy="54292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800" dirty="0">
                <a:highlight>
                  <a:srgbClr val="FFFFFF"/>
                </a:highlight>
                <a:latin typeface="Calibri" pitchFamily="34"/>
                <a:ea typeface="Microsoft YaHei" pitchFamily="2"/>
                <a:cs typeface="Times New Roman" pitchFamily="18"/>
              </a:rPr>
              <a:t>A. </a:t>
            </a:r>
            <a:r>
              <a:rPr lang="en-GB" sz="2800" dirty="0" err="1">
                <a:highlight>
                  <a:srgbClr val="FFFFFF"/>
                </a:highlight>
                <a:latin typeface="Calibri" pitchFamily="34"/>
                <a:ea typeface="Microsoft YaHei" pitchFamily="2"/>
                <a:cs typeface="Times New Roman" pitchFamily="18"/>
              </a:rPr>
              <a:t>Camurri</a:t>
            </a:r>
            <a:r>
              <a:rPr lang="en-GB" sz="2800" dirty="0">
                <a:highlight>
                  <a:srgbClr val="FFFFFF"/>
                </a:highlight>
                <a:latin typeface="Calibri" pitchFamily="34"/>
                <a:ea typeface="Microsoft YaHei" pitchFamily="2"/>
                <a:cs typeface="Times New Roman" pitchFamily="18"/>
              </a:rPr>
              <a:t>, M. Mancini, G. Volpe, F. </a:t>
            </a:r>
            <a:r>
              <a:rPr lang="en-GB" sz="2800" dirty="0" err="1">
                <a:highlight>
                  <a:srgbClr val="FFFFFF"/>
                </a:highlight>
                <a:latin typeface="Calibri" pitchFamily="34"/>
                <a:ea typeface="Microsoft YaHei" pitchFamily="2"/>
                <a:cs typeface="Times New Roman" pitchFamily="18"/>
              </a:rPr>
              <a:t>Odone</a:t>
            </a:r>
            <a:endParaRPr lang="en-GB" sz="2800" dirty="0">
              <a:highlight>
                <a:srgbClr val="FFFFFF"/>
              </a:highlight>
              <a:latin typeface="Calibri" pitchFamily="34"/>
              <a:ea typeface="Microsoft YaHei" pitchFamily="2"/>
              <a:cs typeface="Times New Roman" pitchFamily="18"/>
            </a:endParaRPr>
          </a:p>
          <a:p>
            <a:endParaRPr lang="en-US" dirty="0"/>
          </a:p>
        </p:txBody>
      </p:sp>
      <p:sp>
        <p:nvSpPr>
          <p:cNvPr id="23555" name="Titre 2"/>
          <p:cNvSpPr>
            <a:spLocks noGrp="1"/>
          </p:cNvSpPr>
          <p:nvPr>
            <p:ph type="title"/>
          </p:nvPr>
        </p:nvSpPr>
        <p:spPr>
          <a:xfrm>
            <a:off x="1945341" y="2733444"/>
            <a:ext cx="7027209" cy="1533756"/>
          </a:xfrm>
        </p:spPr>
        <p:txBody>
          <a:bodyPr/>
          <a:lstStyle/>
          <a:p>
            <a:r>
              <a:rPr lang="en-GB" sz="3200" dirty="0" smtClean="0">
                <a:solidFill>
                  <a:srgbClr val="C40C42"/>
                </a:solidFill>
                <a:highlight>
                  <a:srgbClr val="FFFFFF"/>
                </a:highlight>
                <a:latin typeface="Calibri"/>
                <a:cs typeface="Times New Roman" pitchFamily="18"/>
              </a:rPr>
              <a:t>Analysis </a:t>
            </a:r>
            <a:r>
              <a:rPr lang="en-GB" sz="3200" dirty="0">
                <a:solidFill>
                  <a:srgbClr val="C40C42"/>
                </a:solidFill>
                <a:highlight>
                  <a:srgbClr val="FFFFFF"/>
                </a:highlight>
                <a:latin typeface="Calibri"/>
                <a:cs typeface="Times New Roman" pitchFamily="18"/>
              </a:rPr>
              <a:t>of the qualities of human </a:t>
            </a:r>
            <a:r>
              <a:rPr lang="en-GB" sz="3200" dirty="0" smtClean="0">
                <a:solidFill>
                  <a:srgbClr val="C40C42"/>
                </a:solidFill>
                <a:highlight>
                  <a:srgbClr val="FFFFFF"/>
                </a:highlight>
                <a:latin typeface="Calibri"/>
                <a:cs typeface="Times New Roman" pitchFamily="18"/>
              </a:rPr>
              <a:t>movement </a:t>
            </a:r>
            <a:r>
              <a:rPr lang="en-GB" sz="3200" dirty="0" smtClean="0">
                <a:solidFill>
                  <a:srgbClr val="C40C42"/>
                </a:solidFill>
                <a:highlight>
                  <a:srgbClr val="FFFFFF"/>
                </a:highlight>
                <a:latin typeface="Calibri"/>
                <a:cs typeface="Arial"/>
              </a:rPr>
              <a:t>in individual </a:t>
            </a:r>
            <a:r>
              <a:rPr lang="en-GB" sz="3200" dirty="0">
                <a:solidFill>
                  <a:srgbClr val="C40C42"/>
                </a:solidFill>
                <a:highlight>
                  <a:srgbClr val="FFFFFF"/>
                </a:highlight>
                <a:latin typeface="Calibri"/>
                <a:cs typeface="Arial"/>
              </a:rPr>
              <a:t>performances</a:t>
            </a:r>
            <a:endParaRPr lang="en-US" sz="3200" dirty="0"/>
          </a:p>
        </p:txBody>
      </p:sp>
      <p:sp>
        <p:nvSpPr>
          <p:cNvPr id="23556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2934820" y="5009591"/>
            <a:ext cx="5048250" cy="10604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project2@enterface.net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8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537210" y="164910"/>
            <a:ext cx="8092440" cy="47517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Experiment (I)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17" y="1016138"/>
            <a:ext cx="6685625" cy="55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537210" y="164910"/>
            <a:ext cx="8092440" cy="47517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Equipment 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1" y="1037307"/>
            <a:ext cx="6934044" cy="48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537210" y="164910"/>
            <a:ext cx="8092440" cy="47517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Experiment (II)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3" y="1184491"/>
            <a:ext cx="9174373" cy="45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537210" y="164910"/>
            <a:ext cx="8092440" cy="47517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Collected Feedbacks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48387"/>
          <a:stretch>
            <a:fillRect/>
          </a:stretch>
        </p:blipFill>
        <p:spPr bwMode="auto">
          <a:xfrm>
            <a:off x="4838700" y="383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99511"/>
              </p:ext>
            </p:extLst>
          </p:nvPr>
        </p:nvGraphicFramePr>
        <p:xfrm>
          <a:off x="584790" y="959575"/>
          <a:ext cx="7836195" cy="50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9020" y="6087204"/>
            <a:ext cx="914400" cy="32918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b="1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ot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at all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5240" y="6050055"/>
            <a:ext cx="914400" cy="32918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b="1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GB" b="1" noProof="0" dirty="0" err="1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ery</a:t>
            </a:r>
            <a:r>
              <a:rPr lang="en-GB" b="1" noProof="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much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537210" y="164910"/>
            <a:ext cx="8092440" cy="47517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Collected Feedbacks (II)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987552"/>
            <a:ext cx="8641080" cy="532180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800" u="sng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Sound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responsive to the movements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easy to manipulate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Learning</a:t>
            </a:r>
            <a:r>
              <a:rPr kumimoji="0" lang="en-GB" sz="2800" b="0" i="0" u="sng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 the System</a:t>
            </a:r>
            <a:endParaRPr lang="en-GB" sz="2800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interesting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ntuitive</a:t>
            </a:r>
            <a:endParaRPr kumimoji="0" lang="en-GB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not confusing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800" u="sng" baseline="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Features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easy to differentiate between movements features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noticeable difference between using one or more limbs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800" u="sng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Equipment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comfortable enough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716858"/>
              </p:ext>
            </p:extLst>
          </p:nvPr>
        </p:nvGraphicFramePr>
        <p:xfrm>
          <a:off x="4316461" y="1633789"/>
          <a:ext cx="4480560" cy="337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94730" cy="429450"/>
          </a:xfrm>
        </p:spPr>
        <p:txBody>
          <a:bodyPr/>
          <a:lstStyle/>
          <a:p>
            <a:r>
              <a:rPr lang="en-US" sz="3600" dirty="0">
                <a:solidFill>
                  <a:srgbClr val="C40C42"/>
                </a:solidFill>
                <a:cs typeface="Arial" charset="0"/>
              </a:rPr>
              <a:t>System Evaluation: </a:t>
            </a:r>
            <a:r>
              <a:rPr lang="en-US" sz="2800" dirty="0">
                <a:solidFill>
                  <a:srgbClr val="C40C42"/>
                </a:solidFill>
                <a:cs typeface="Arial" charset="0"/>
              </a:rPr>
              <a:t>Fluid/Rigid </a:t>
            </a:r>
            <a:r>
              <a:rPr lang="en-US" sz="2800" dirty="0" smtClean="0">
                <a:solidFill>
                  <a:srgbClr val="C40C42"/>
                </a:solidFill>
                <a:cs typeface="Arial" charset="0"/>
              </a:rPr>
              <a:t>– Low/High Energy</a:t>
            </a:r>
            <a:endParaRPr lang="en-US" sz="28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47131"/>
              </p:ext>
            </p:extLst>
          </p:nvPr>
        </p:nvGraphicFramePr>
        <p:xfrm>
          <a:off x="194310" y="1610144"/>
          <a:ext cx="4069080" cy="320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842" y="1110994"/>
            <a:ext cx="4846320" cy="50292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Fluid/Rigid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movements - Low/High Energy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0" y="1110994"/>
            <a:ext cx="3294080" cy="50292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Low/High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Energy Movements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264" y="50932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97" y="5146178"/>
            <a:ext cx="7946136" cy="808459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Sounds generated by the system resulted to intuitive for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use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rs with or without training</a:t>
            </a:r>
            <a:endParaRPr lang="en-GB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21040" cy="4294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System Evaluation: </a:t>
            </a:r>
            <a:r>
              <a:rPr lang="en-US" sz="2800" dirty="0" smtClean="0">
                <a:cs typeface="Arial" charset="0"/>
              </a:rPr>
              <a:t>Fluid/Rigid Movements</a:t>
            </a:r>
            <a:endParaRPr lang="en-US" sz="28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 cstate="print"/>
          <a:srcRect l="48387"/>
          <a:stretch>
            <a:fillRect/>
          </a:stretch>
        </p:blipFill>
        <p:spPr bwMode="auto">
          <a:xfrm>
            <a:off x="4838700" y="383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936997"/>
              </p:ext>
            </p:extLst>
          </p:nvPr>
        </p:nvGraphicFramePr>
        <p:xfrm>
          <a:off x="2139695" y="868680"/>
          <a:ext cx="5157575" cy="479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54451" y="5714002"/>
            <a:ext cx="8401050" cy="9164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Sonification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igid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movements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with low energy was significantly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better recognized after the training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21040" cy="4294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System Evaluation: </a:t>
            </a:r>
            <a:r>
              <a:rPr lang="en-US" sz="2800" dirty="0" smtClean="0">
                <a:cs typeface="Arial" charset="0"/>
              </a:rPr>
              <a:t>Fluid/Rigid Movements</a:t>
            </a:r>
            <a:endParaRPr lang="en-US" sz="28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 cstate="print"/>
          <a:srcRect l="48387"/>
          <a:stretch>
            <a:fillRect/>
          </a:stretch>
        </p:blipFill>
        <p:spPr bwMode="auto">
          <a:xfrm>
            <a:off x="4838700" y="3993301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12883"/>
              </p:ext>
            </p:extLst>
          </p:nvPr>
        </p:nvGraphicFramePr>
        <p:xfrm>
          <a:off x="5887570" y="2897411"/>
          <a:ext cx="3256430" cy="359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09261"/>
              </p:ext>
            </p:extLst>
          </p:nvPr>
        </p:nvGraphicFramePr>
        <p:xfrm>
          <a:off x="228600" y="1000185"/>
          <a:ext cx="5524499" cy="425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554"/>
                <a:gridCol w="923012"/>
                <a:gridCol w="827997"/>
                <a:gridCol w="814422"/>
                <a:gridCol w="719407"/>
                <a:gridCol w="678685"/>
                <a:gridCol w="814422"/>
              </a:tblGrid>
              <a:tr h="21749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ANOVA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5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Sum of Squares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df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Mean Square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Sig.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286"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Rigidity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Energy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Between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.417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.417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10.015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.004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Within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.958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7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1.375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Rigidity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Energy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Between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.007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.933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Within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1.375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23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7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1.375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Fluidity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Energy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Between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1.659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.210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Within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.895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.039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7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.960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Fluidity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l" fontAlgn="t"/>
                      <a:r>
                        <a:rPr lang="it-IT" sz="1200" u="none" strike="noStrike" dirty="0" smtClean="0">
                          <a:effectLst/>
                        </a:rPr>
                        <a:t>Energy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Between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.131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.720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Within Groups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23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.076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4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1.760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0" y="1492998"/>
            <a:ext cx="849631" cy="72837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5219700" y="1566150"/>
            <a:ext cx="632458" cy="4490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-59293" y="3011361"/>
            <a:ext cx="2451188" cy="65805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GAME 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MOVE IN THE DARK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 |     Title of the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74290"/>
            <a:ext cx="6852396" cy="63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48574" y="352272"/>
            <a:ext cx="8229600" cy="8699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Conclusions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15" y="1222222"/>
            <a:ext cx="8778240" cy="5018753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Q1</a:t>
            </a:r>
            <a:r>
              <a:rPr lang="en-GB" sz="2400" dirty="0" smtClean="0">
                <a:solidFill>
                  <a:schemeClr val="tx1"/>
                </a:solidFill>
              </a:rPr>
              <a:t>: Is it possible for the user to understand the mapping between his movement qualities (fluid – rigid, low energy – </a:t>
            </a:r>
            <a:r>
              <a:rPr lang="en-GB" sz="2400" dirty="0">
                <a:solidFill>
                  <a:schemeClr val="tx1"/>
                </a:solidFill>
              </a:rPr>
              <a:t>high energy, impulsive movements)</a:t>
            </a:r>
            <a:r>
              <a:rPr lang="en-GB" sz="2400" dirty="0" smtClean="0">
                <a:solidFill>
                  <a:schemeClr val="tx1"/>
                </a:solidFill>
              </a:rPr>
              <a:t> and the associated </a:t>
            </a:r>
            <a:r>
              <a:rPr lang="en-GB" sz="2400" dirty="0" err="1" smtClean="0">
                <a:solidFill>
                  <a:schemeClr val="tx1"/>
                </a:solidFill>
              </a:rPr>
              <a:t>sonifications</a:t>
            </a:r>
            <a:r>
              <a:rPr lang="en-GB" sz="2400" dirty="0" smtClean="0">
                <a:solidFill>
                  <a:schemeClr val="tx1"/>
                </a:solidFill>
              </a:rPr>
              <a:t> while exploring the feature space?</a:t>
            </a:r>
          </a:p>
          <a:p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Answer: </a:t>
            </a:r>
            <a:r>
              <a:rPr lang="it-IT" sz="2400" b="1" dirty="0">
                <a:solidFill>
                  <a:schemeClr val="tx1"/>
                </a:solidFill>
              </a:rPr>
              <a:t>Y</a:t>
            </a:r>
            <a:r>
              <a:rPr lang="it-IT" sz="2400" b="1" dirty="0" smtClean="0">
                <a:solidFill>
                  <a:schemeClr val="tx1"/>
                </a:solidFill>
              </a:rPr>
              <a:t>es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Q2:</a:t>
            </a:r>
            <a:r>
              <a:rPr lang="en-GB" sz="2400" dirty="0" smtClean="0">
                <a:solidFill>
                  <a:schemeClr val="tx1"/>
                </a:solidFill>
              </a:rPr>
              <a:t> Given a particular movement feature, which is the sound that represents it the most?</a:t>
            </a:r>
          </a:p>
          <a:p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Answer: </a:t>
            </a:r>
            <a:r>
              <a:rPr lang="it-IT" sz="2400" b="1" dirty="0" smtClean="0">
                <a:solidFill>
                  <a:schemeClr val="tx1"/>
                </a:solidFill>
              </a:rPr>
              <a:t>Future Work</a:t>
            </a:r>
            <a:endParaRPr lang="en-GB" sz="2400" b="1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Q3</a:t>
            </a:r>
            <a:r>
              <a:rPr lang="en-GB" sz="2400" dirty="0">
                <a:solidFill>
                  <a:schemeClr val="tx1"/>
                </a:solidFill>
              </a:rPr>
              <a:t> Is it possible for the user to distinguish </a:t>
            </a:r>
            <a:r>
              <a:rPr lang="en-GB" sz="2400" dirty="0" smtClean="0">
                <a:solidFill>
                  <a:schemeClr val="tx1"/>
                </a:solidFill>
              </a:rPr>
              <a:t>the proposed movement qualities only through the auditory domain ?</a:t>
            </a:r>
          </a:p>
          <a:p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Answer: </a:t>
            </a:r>
            <a:r>
              <a:rPr lang="it-IT" sz="2400" b="1" dirty="0">
                <a:solidFill>
                  <a:schemeClr val="tx1"/>
                </a:solidFill>
              </a:rPr>
              <a:t>Yes</a:t>
            </a:r>
            <a:endParaRPr lang="en-GB" sz="2400" b="1" dirty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8259" y="1447358"/>
            <a:ext cx="4137662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Project objectives</a:t>
            </a:r>
          </a:p>
          <a:p>
            <a:pPr fontAlgn="auto"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Investigation :</a:t>
            </a:r>
          </a:p>
          <a:p>
            <a:pPr marL="0" lvl="1" indent="0">
              <a:spcBef>
                <a:spcPts val="479"/>
              </a:spcBef>
              <a:buSzPct val="100000"/>
              <a:buNone/>
              <a:tabLst>
                <a:tab pos="0" algn="l"/>
              </a:tabLst>
            </a:pPr>
            <a:endParaRPr lang="en-GB" sz="1100" dirty="0" smtClean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human 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movements </a:t>
            </a: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movements expressive qualities </a:t>
            </a: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sensory substitution techniques</a:t>
            </a: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endParaRPr lang="it-IT" sz="18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Application :</a:t>
            </a:r>
            <a:endParaRPr lang="en-GB" sz="20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None/>
              <a:tabLst>
                <a:tab pos="0" algn="l"/>
              </a:tabLst>
            </a:pPr>
            <a:endParaRPr lang="en-GB" sz="11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enable blind people 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to perceive </a:t>
            </a:r>
            <a:r>
              <a:rPr lang="en-GB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bodily 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movement</a:t>
            </a:r>
          </a:p>
          <a:p>
            <a:pPr marL="266700" lvl="2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endParaRPr lang="en-GB" sz="1200" dirty="0" smtClean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None/>
              <a:tabLst>
                <a:tab pos="0" algn="l"/>
              </a:tabLst>
            </a:pPr>
            <a:endParaRPr lang="en-GB" dirty="0" smtClean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266700" lvl="2" indent="0">
              <a:spcBef>
                <a:spcPts val="479"/>
              </a:spcBef>
              <a:buSzPct val="100000"/>
              <a:buNone/>
              <a:tabLst>
                <a:tab pos="0" algn="l"/>
              </a:tabLst>
            </a:pPr>
            <a:endParaRPr lang="it-IT" dirty="0" smtClean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endParaRPr lang="en-GB" dirty="0" smtClean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None/>
              <a:tabLst>
                <a:tab pos="0" algn="l"/>
              </a:tabLst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Context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xfrm>
            <a:off x="2228849" y="6581775"/>
            <a:ext cx="6332445" cy="2762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Project  2 |	</a:t>
            </a:r>
            <a:r>
              <a:rPr lang="en-GB" dirty="0" smtClean="0"/>
              <a:t>Analysis </a:t>
            </a:r>
            <a:r>
              <a:rPr lang="en-GB" dirty="0"/>
              <a:t>of the qualities of human movement in individual performances</a:t>
            </a:r>
            <a:endParaRPr lang="en-US" dirty="0"/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/>
          <a:srcRect l="48387"/>
          <a:stretch>
            <a:fillRect/>
          </a:stretch>
        </p:blipFill>
        <p:spPr bwMode="auto">
          <a:xfrm>
            <a:off x="-674594" y="3403507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21" y="1626045"/>
            <a:ext cx="4360879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805552" y="1757872"/>
            <a:ext cx="1117330" cy="1463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bg1">
                <a:alpha val="43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48574" y="352272"/>
            <a:ext cx="8229600" cy="8699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TEAM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82" y="1748907"/>
            <a:ext cx="3606899" cy="1463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bg1">
                <a:alpha val="43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69706" y="3424516"/>
            <a:ext cx="8848788" cy="8965"/>
          </a:xfrm>
          <a:prstGeom prst="line">
            <a:avLst/>
          </a:prstGeom>
          <a:ln w="41275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10000" contrast="1000"/>
          </a:blip>
          <a:stretch>
            <a:fillRect/>
          </a:stretch>
        </p:blipFill>
        <p:spPr>
          <a:xfrm>
            <a:off x="604545" y="1898541"/>
            <a:ext cx="1039908" cy="116043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15" y="1907987"/>
            <a:ext cx="903492" cy="1166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759" y="1907987"/>
            <a:ext cx="971278" cy="1152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026" y="1902835"/>
            <a:ext cx="842381" cy="116043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876334" y="1745620"/>
            <a:ext cx="1496701" cy="1463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bg1">
                <a:alpha val="43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93" y="1889265"/>
            <a:ext cx="1169641" cy="1169641"/>
          </a:xfrm>
          <a:prstGeom prst="rect">
            <a:avLst/>
          </a:prstGeom>
        </p:spPr>
      </p:pic>
      <p:sp>
        <p:nvSpPr>
          <p:cNvPr id="28" name="Titre 2"/>
          <p:cNvSpPr txBox="1">
            <a:spLocks/>
          </p:cNvSpPr>
          <p:nvPr/>
        </p:nvSpPr>
        <p:spPr bwMode="auto">
          <a:xfrm>
            <a:off x="133846" y="1297483"/>
            <a:ext cx="4189710" cy="4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UNIGE – CASA PAGANINI - DIBRIS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9" name="Titre 2"/>
          <p:cNvSpPr txBox="1">
            <a:spLocks/>
          </p:cNvSpPr>
          <p:nvPr/>
        </p:nvSpPr>
        <p:spPr bwMode="auto">
          <a:xfrm>
            <a:off x="4959910" y="1309227"/>
            <a:ext cx="842971" cy="4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KTH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0" name="Titre 2"/>
          <p:cNvSpPr txBox="1">
            <a:spLocks/>
          </p:cNvSpPr>
          <p:nvPr/>
        </p:nvSpPr>
        <p:spPr bwMode="auto">
          <a:xfrm>
            <a:off x="6085127" y="1309226"/>
            <a:ext cx="3003161" cy="4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MAASTRICHT UNIVERSITY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/>
          <a:stretch/>
        </p:blipFill>
        <p:spPr>
          <a:xfrm>
            <a:off x="300789" y="3595262"/>
            <a:ext cx="3228405" cy="2760888"/>
          </a:xfrm>
          <a:prstGeom prst="rect">
            <a:avLst/>
          </a:prstGeom>
          <a:effectLst>
            <a:outerShdw blurRad="292100" dist="38100" dir="2700000" sx="103000" sy="103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58" y="3559715"/>
            <a:ext cx="1864291" cy="2796435"/>
          </a:xfrm>
          <a:prstGeom prst="rect">
            <a:avLst/>
          </a:prstGeom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17716" r="7449"/>
          <a:stretch/>
        </p:blipFill>
        <p:spPr>
          <a:xfrm>
            <a:off x="3864801" y="4083735"/>
            <a:ext cx="2848820" cy="1846198"/>
          </a:xfrm>
          <a:prstGeom prst="rect">
            <a:avLst/>
          </a:prstGeom>
          <a:effectLst>
            <a:outerShdw blurRad="584200" dist="266700" dir="3060000" sx="94000" sy="94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6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en-GB" sz="3600" dirty="0">
                <a:solidFill>
                  <a:srgbClr val="C40C42"/>
                </a:solidFill>
                <a:highlight>
                  <a:srgbClr val="FFFFFF"/>
                </a:highlight>
                <a:latin typeface="Calibri" pitchFamily="34"/>
                <a:ea typeface="Microsoft YaHei" pitchFamily="2"/>
                <a:cs typeface="Arial"/>
              </a:rPr>
              <a:t>Movement Features Considered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</a:t>
            </a:r>
            <a:r>
              <a:rPr lang="en-US" dirty="0" smtClean="0"/>
              <a:t>2 </a:t>
            </a:r>
            <a:r>
              <a:rPr lang="en-US" dirty="0"/>
              <a:t>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86662"/>
            <a:ext cx="8229600" cy="4252138"/>
          </a:xfrm>
        </p:spPr>
        <p:txBody>
          <a:bodyPr>
            <a:normAutofit/>
          </a:bodyPr>
          <a:lstStyle/>
          <a:p>
            <a:pPr lvl="0" algn="just">
              <a:spcBef>
                <a:spcPts val="641"/>
              </a:spcBef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We are considering three different kinds of characteristics of the dynamic of a movement</a:t>
            </a:r>
          </a:p>
          <a:p>
            <a:pPr lvl="0">
              <a:spcBef>
                <a:spcPts val="641"/>
              </a:spcBef>
              <a:tabLst>
                <a:tab pos="0" algn="l"/>
              </a:tabLst>
            </a:pPr>
            <a:endParaRPr lang="en-GB" sz="26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Is it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fluid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or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rigid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?</a:t>
            </a: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endParaRPr lang="en-GB" sz="15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With how much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energy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is the subject performing the movement?</a:t>
            </a: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endParaRPr lang="en-GB" sz="1500" dirty="0">
              <a:solidFill>
                <a:srgbClr val="000000"/>
              </a:solidFill>
              <a:highlight>
                <a:srgbClr val="FFFFFF"/>
              </a:highlight>
              <a:latin typeface="Calibri" pitchFamily="34"/>
              <a:cs typeface="Arial" pitchFamily="34"/>
            </a:endParaRPr>
          </a:p>
          <a:p>
            <a:pPr marL="0" lvl="1" indent="0">
              <a:spcBef>
                <a:spcPts val="479"/>
              </a:spcBef>
              <a:buSzPct val="100000"/>
              <a:buFont typeface="Wingdings" pitchFamily="2"/>
              <a:buChar char=""/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Could we spot an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impulsive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behaviour within the execution of the movement?</a:t>
            </a:r>
          </a:p>
        </p:txBody>
      </p:sp>
    </p:spTree>
    <p:extLst>
      <p:ext uri="{BB962C8B-B14F-4D97-AF65-F5344CB8AC3E}">
        <p14:creationId xmlns:p14="http://schemas.microsoft.com/office/powerpoint/2010/main" val="42299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en-GB" sz="3600" dirty="0">
                <a:solidFill>
                  <a:srgbClr val="C40C42"/>
                </a:solidFill>
                <a:highlight>
                  <a:srgbClr val="FFFFFF"/>
                </a:highlight>
                <a:latin typeface="Calibri" pitchFamily="34"/>
                <a:ea typeface="Microsoft YaHei" pitchFamily="2"/>
                <a:cs typeface="Arial"/>
              </a:rPr>
              <a:t>Extraction Techniques (accelerometers)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</a:t>
            </a:r>
            <a:r>
              <a:rPr lang="en-US" dirty="0" smtClean="0"/>
              <a:t>2 </a:t>
            </a:r>
            <a:r>
              <a:rPr lang="en-US" dirty="0"/>
              <a:t>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5297"/>
            <a:ext cx="8229600" cy="1284821"/>
          </a:xfrm>
        </p:spPr>
        <p:txBody>
          <a:bodyPr>
            <a:normAutofit/>
          </a:bodyPr>
          <a:lstStyle/>
          <a:p>
            <a:pPr lvl="0" algn="just">
              <a:spcBef>
                <a:spcPts val="641"/>
              </a:spcBef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Starting from the data available from the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accelerometers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 we </a:t>
            </a:r>
            <a:r>
              <a:rPr lang="en-GB" sz="26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extract some characteristics 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of the dynamics of the movements analysed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" y="2827211"/>
            <a:ext cx="7270376" cy="32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en-GB" sz="3600" dirty="0">
                <a:solidFill>
                  <a:srgbClr val="C40C42"/>
                </a:solidFill>
                <a:highlight>
                  <a:srgbClr val="FFFFFF"/>
                </a:highlight>
                <a:latin typeface="Calibri" pitchFamily="34"/>
                <a:ea typeface="Microsoft YaHei" pitchFamily="2"/>
                <a:cs typeface="Arial"/>
              </a:rPr>
              <a:t>Extraction Techniques (video sequences)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235" y="1323910"/>
            <a:ext cx="8229600" cy="1284821"/>
          </a:xfrm>
        </p:spPr>
        <p:txBody>
          <a:bodyPr>
            <a:normAutofit/>
          </a:bodyPr>
          <a:lstStyle/>
          <a:p>
            <a:pPr lvl="0" algn="just">
              <a:spcBef>
                <a:spcPts val="641"/>
              </a:spcBef>
              <a:tabLst>
                <a:tab pos="0" algn="l"/>
              </a:tabLst>
            </a:pP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Evaluating the behaviour of the </a:t>
            </a:r>
            <a:r>
              <a:rPr lang="en-GB" sz="2600" b="1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optical flow </a:t>
            </a:r>
            <a:r>
              <a:rPr lang="en-GB" sz="2600" dirty="0">
                <a:solidFill>
                  <a:srgbClr val="000000"/>
                </a:solidFill>
                <a:highlight>
                  <a:srgbClr val="FFFFFF"/>
                </a:highlight>
                <a:latin typeface="Calibri" pitchFamily="34"/>
                <a:cs typeface="Arial" pitchFamily="34"/>
              </a:rPr>
              <a:t>between each pair of frames of the sequence considered, by analysing the evolution of the resulting histogram of the optical 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6"/>
          <a:stretch/>
        </p:blipFill>
        <p:spPr>
          <a:xfrm>
            <a:off x="153025" y="2696081"/>
            <a:ext cx="9179859" cy="31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Interactive </a:t>
            </a:r>
            <a:r>
              <a:rPr lang="en-US" sz="3600" dirty="0" err="1" smtClean="0">
                <a:cs typeface="Arial" charset="0"/>
              </a:rPr>
              <a:t>Sonification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5297"/>
            <a:ext cx="8172450" cy="106721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Definition</a:t>
            </a:r>
            <a:r>
              <a:rPr lang="en-US" dirty="0" smtClean="0">
                <a:solidFill>
                  <a:schemeClr val="tx1"/>
                </a:solidFill>
              </a:rPr>
              <a:t>: data exploration by </a:t>
            </a:r>
            <a:r>
              <a:rPr lang="en-US" dirty="0">
                <a:solidFill>
                  <a:schemeClr val="tx1"/>
                </a:solidFill>
              </a:rPr>
              <a:t>interactively </a:t>
            </a:r>
            <a:r>
              <a:rPr lang="en-US" dirty="0" smtClean="0">
                <a:solidFill>
                  <a:schemeClr val="tx1"/>
                </a:solidFill>
              </a:rPr>
              <a:t>manipulating the </a:t>
            </a:r>
            <a:r>
              <a:rPr lang="en-US" dirty="0">
                <a:solidFill>
                  <a:schemeClr val="tx1"/>
                </a:solidFill>
              </a:rPr>
              <a:t>data’s transformation into </a:t>
            </a:r>
            <a:r>
              <a:rPr lang="en-US" dirty="0" smtClean="0">
                <a:solidFill>
                  <a:schemeClr val="tx1"/>
                </a:solidFill>
              </a:rPr>
              <a:t>sound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883" y="2709992"/>
            <a:ext cx="2084832" cy="11155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Data from accelerometers, webcam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3" y="4010586"/>
            <a:ext cx="1553464" cy="1553464"/>
          </a:xfrm>
          <a:prstGeom prst="rect">
            <a:avLst/>
          </a:prstGeom>
        </p:spPr>
      </p:pic>
      <p:sp>
        <p:nvSpPr>
          <p:cNvPr id="11" name="Curved Up Arrow 10"/>
          <p:cNvSpPr/>
          <p:nvPr/>
        </p:nvSpPr>
        <p:spPr>
          <a:xfrm rot="16959681">
            <a:off x="2365325" y="3896815"/>
            <a:ext cx="967237" cy="392142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03274">
            <a:off x="307213" y="3634015"/>
            <a:ext cx="551304" cy="90146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869999" y="3139760"/>
            <a:ext cx="676656" cy="2103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ght Arrow 19"/>
          <p:cNvSpPr/>
          <p:nvPr/>
        </p:nvSpPr>
        <p:spPr>
          <a:xfrm>
            <a:off x="6298476" y="3139760"/>
            <a:ext cx="676656" cy="2103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359" y="4004662"/>
            <a:ext cx="2169282" cy="1652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5" t="5863" b="9431"/>
          <a:stretch/>
        </p:blipFill>
        <p:spPr>
          <a:xfrm>
            <a:off x="7104672" y="2530890"/>
            <a:ext cx="1556561" cy="147377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668435" y="2695610"/>
            <a:ext cx="2516886" cy="11299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Transformation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System architecture</a:t>
            </a: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</a:t>
            </a:r>
            <a:r>
              <a:rPr lang="en-US" dirty="0" smtClean="0"/>
              <a:t>2 </a:t>
            </a:r>
            <a:r>
              <a:rPr lang="en-US" dirty="0"/>
              <a:t>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/>
          <a:srcRect l="48387"/>
          <a:stretch>
            <a:fillRect/>
          </a:stretch>
        </p:blipFill>
        <p:spPr bwMode="auto">
          <a:xfrm>
            <a:off x="-674594" y="3403507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1149538"/>
            <a:ext cx="8355106" cy="51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335020"/>
            <a:ext cx="8229600" cy="8699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Experiment: Testing and </a:t>
            </a:r>
            <a:br>
              <a:rPr lang="en-US" sz="3600" dirty="0" smtClean="0">
                <a:cs typeface="Arial" charset="0"/>
              </a:rPr>
            </a:br>
            <a:r>
              <a:rPr lang="en-US" sz="3600" dirty="0" smtClean="0">
                <a:cs typeface="Arial" charset="0"/>
              </a:rPr>
              <a:t>Validation of the System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1"/>
            <a:ext cx="8778240" cy="8321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Investigation of the user’s </a:t>
            </a:r>
            <a:r>
              <a:rPr lang="en-US" sz="2400" dirty="0">
                <a:solidFill>
                  <a:schemeClr val="tx1"/>
                </a:solidFill>
              </a:rPr>
              <a:t>capabilities and sensibility in recognizing individual movement qualities by means of the auditory modality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249425"/>
            <a:ext cx="73723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48574" y="352272"/>
            <a:ext cx="8229600" cy="869950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Experiment: Testing and </a:t>
            </a:r>
            <a:br>
              <a:rPr lang="en-US" sz="3600" dirty="0" smtClean="0">
                <a:cs typeface="Arial" charset="0"/>
              </a:rPr>
            </a:br>
            <a:r>
              <a:rPr lang="en-US" sz="3600" dirty="0" smtClean="0">
                <a:cs typeface="Arial" charset="0"/>
              </a:rPr>
              <a:t>Validation of the System</a:t>
            </a:r>
            <a:endParaRPr lang="en-US" sz="36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2 |     </a:t>
            </a:r>
            <a:r>
              <a:rPr lang="en-GB" dirty="0"/>
              <a:t>Analysis of the qualities of human movement in individual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30282"/>
            <a:ext cx="8778240" cy="3739896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Q1</a:t>
            </a:r>
            <a:r>
              <a:rPr lang="en-GB" sz="2400" dirty="0">
                <a:solidFill>
                  <a:schemeClr val="tx1"/>
                </a:solidFill>
              </a:rPr>
              <a:t>: Is it possible for the user to understand the </a:t>
            </a:r>
            <a:r>
              <a:rPr lang="en-GB" sz="2400" b="1" dirty="0">
                <a:solidFill>
                  <a:schemeClr val="tx1"/>
                </a:solidFill>
              </a:rPr>
              <a:t>mapping</a:t>
            </a:r>
            <a:r>
              <a:rPr lang="en-GB" sz="2400" dirty="0">
                <a:solidFill>
                  <a:schemeClr val="tx1"/>
                </a:solidFill>
              </a:rPr>
              <a:t> between his </a:t>
            </a:r>
            <a:r>
              <a:rPr lang="en-GB" sz="2400" b="1" dirty="0">
                <a:solidFill>
                  <a:schemeClr val="tx1"/>
                </a:solidFill>
              </a:rPr>
              <a:t>movement qualities </a:t>
            </a:r>
            <a:r>
              <a:rPr lang="en-GB" sz="2400" dirty="0">
                <a:solidFill>
                  <a:schemeClr val="tx1"/>
                </a:solidFill>
              </a:rPr>
              <a:t>(fluid – rigid, low energy – high energy, impulsive movements) and the associated </a:t>
            </a:r>
            <a:r>
              <a:rPr lang="en-GB" sz="2400" b="1" dirty="0" err="1">
                <a:solidFill>
                  <a:schemeClr val="tx1"/>
                </a:solidFill>
              </a:rPr>
              <a:t>sonifications</a:t>
            </a:r>
            <a:r>
              <a:rPr lang="en-GB" sz="2400" dirty="0">
                <a:solidFill>
                  <a:schemeClr val="tx1"/>
                </a:solidFill>
              </a:rPr>
              <a:t> while exploring the feature space?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Q2:</a:t>
            </a:r>
            <a:r>
              <a:rPr lang="en-GB" sz="2400" dirty="0">
                <a:solidFill>
                  <a:schemeClr val="tx1"/>
                </a:solidFill>
              </a:rPr>
              <a:t> Given a particular movement feature, which </a:t>
            </a:r>
            <a:r>
              <a:rPr lang="en-GB" sz="2400" b="1" dirty="0">
                <a:solidFill>
                  <a:schemeClr val="tx1"/>
                </a:solidFill>
              </a:rPr>
              <a:t>is the sound that represents it the most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Q3</a:t>
            </a:r>
            <a:r>
              <a:rPr lang="en-GB" sz="2400" dirty="0">
                <a:solidFill>
                  <a:schemeClr val="tx1"/>
                </a:solidFill>
              </a:rPr>
              <a:t> Is it possible for the user to </a:t>
            </a:r>
            <a:r>
              <a:rPr lang="en-GB" sz="2400" b="1" dirty="0">
                <a:solidFill>
                  <a:schemeClr val="tx1"/>
                </a:solidFill>
              </a:rPr>
              <a:t>distinguish</a:t>
            </a:r>
            <a:r>
              <a:rPr lang="en-GB" sz="2400" dirty="0">
                <a:solidFill>
                  <a:schemeClr val="tx1"/>
                </a:solidFill>
              </a:rPr>
              <a:t> the proposed movement qualities only </a:t>
            </a:r>
            <a:r>
              <a:rPr lang="en-GB" sz="2400" b="1" dirty="0">
                <a:solidFill>
                  <a:schemeClr val="tx1"/>
                </a:solidFill>
              </a:rPr>
              <a:t>through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the auditory domain 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AutoNum type="arabicPeriod"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evas_umons_creactifs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at_x00e9_gories xmlns="1f9008a1-ef6b-44a9-ac79-9931cd9ae34b">Modèles</Cat_x00e9_gories>
    <Entit_x00e9_ xmlns="1f9008a1-ef6b-44a9-ac79-9931cd9ae34b">Canevas type</Entit_x00e9_>
    <Type_x0020_de_x0020_mod_x00e8_le xmlns="1f9008a1-ef6b-44a9-ac79-9931cd9ae34b">PPT EN</Type_x0020_de_x0020_mod_x00e8_le>
    <PublishingExpirationDate xmlns="http://schemas.microsoft.com/sharepoint/v3" xsi:nil="true"/>
    <Image xmlns="1f9008a1-ef6b-44a9-ac79-9931cd9ae34b">
      <Url xsi:nil="true"/>
      <Description xsi:nil="true"/>
    </Image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15DD3CBA9E44489C8114CD463BE06" ma:contentTypeVersion="6" ma:contentTypeDescription="Crée un document." ma:contentTypeScope="" ma:versionID="22497136e01e9e8b973042bc73c73da8">
  <xsd:schema xmlns:xsd="http://www.w3.org/2001/XMLSchema" xmlns:p="http://schemas.microsoft.com/office/2006/metadata/properties" xmlns:ns1="http://schemas.microsoft.com/sharepoint/v3" xmlns:ns2="1f9008a1-ef6b-44a9-ac79-9931cd9ae34b" targetNamespace="http://schemas.microsoft.com/office/2006/metadata/properties" ma:root="true" ma:fieldsID="498318769cd349d596e1fe94f60c407a" ns1:_="" ns2:_="">
    <xsd:import namespace="http://schemas.microsoft.com/sharepoint/v3"/>
    <xsd:import namespace="1f9008a1-ef6b-44a9-ac79-9931cd9ae3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_x0020_de_x0020_mod_x00e8_le"/>
                <xsd:element ref="ns2:Entit_x00e9_"/>
                <xsd:element ref="ns2:Cat_x00e9_gories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1f9008a1-ef6b-44a9-ac79-9931cd9ae34b" elementFormDefault="qualified">
    <xsd:import namespace="http://schemas.microsoft.com/office/2006/documentManagement/types"/>
    <xsd:element name="Type_x0020_de_x0020_mod_x00e8_le" ma:index="10" ma:displayName="Type de modèle" ma:format="RadioButtons" ma:internalName="Type_x0020_de_x0020_mod_x00e8_le">
      <xsd:simpleType>
        <xsd:restriction base="dms:Choice">
          <xsd:enumeration value="Lettre 1 p. avec réf."/>
          <xsd:enumeration value="Lettre 1 p. sans réf."/>
          <xsd:enumeration value="Lettre 2 p. avec réf."/>
          <xsd:enumeration value="Lettre 2 p. sans réf."/>
          <xsd:enumeration value="Transmis (148x105)"/>
          <xsd:enumeration value="Transmis (148x105) - logo NB"/>
          <xsd:enumeration value="Transmis (210X105)"/>
          <xsd:enumeration value="Transmis (210X105) - logo NB"/>
          <xsd:enumeration value="Carte de visite"/>
          <xsd:enumeration value="Carte de visite (logo NB)"/>
          <xsd:enumeration value="Normes graphiques"/>
          <xsd:enumeration value="Logo - Qualité standard (JPG)"/>
          <xsd:enumeration value="Logo - Qualité impression (EPS)"/>
          <xsd:enumeration value="Carte de voeux"/>
          <xsd:enumeration value="PPT"/>
          <xsd:enumeration value="PPT EN"/>
          <xsd:enumeration value="Poster"/>
        </xsd:restriction>
      </xsd:simpleType>
    </xsd:element>
    <xsd:element name="Entit_x00e9_" ma:index="11" ma:displayName="#" ma:format="RadioButtons" ma:internalName="Entit_x00e9_">
      <xsd:simpleType>
        <xsd:restriction base="dms:Choice">
          <xsd:enumeration value="Canevas type"/>
          <xsd:enumeration value="UMONS"/>
          <xsd:enumeration value="FAU"/>
          <xsd:enumeration value="FMP"/>
          <xsd:enumeration value="FPMS"/>
          <xsd:enumeration value="FPSE"/>
          <xsd:enumeration value="FS"/>
          <xsd:enumeration value="FTI"/>
          <xsd:enumeration value="FWEG"/>
          <xsd:enumeration value="SHS"/>
          <xsd:enumeration value="ISJ"/>
          <xsd:enumeration value="ISL"/>
        </xsd:restriction>
      </xsd:simpleType>
    </xsd:element>
    <xsd:element name="Cat_x00e9_gories" ma:index="12" ma:displayName="Catégories" ma:format="RadioButtons" ma:internalName="Cat_x00e9_gories">
      <xsd:simpleType>
        <xsd:restriction base="dms:Choice">
          <xsd:enumeration value="Modèles"/>
          <xsd:enumeration value="Procédures"/>
          <xsd:enumeration value="Charte graphique"/>
          <xsd:enumeration value="Logo facultaire"/>
          <xsd:enumeration value="Logo institutionnel"/>
        </xsd:restriction>
      </xsd:simpleType>
    </xsd:element>
    <xsd:element name="Image" ma:index="13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4EE8608-E519-401B-B52A-7D078351A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AB3CE-5A86-43DD-8A7C-A80DE9733629}">
  <ds:schemaRefs>
    <ds:schemaRef ds:uri="http://purl.org/dc/dcmitype/"/>
    <ds:schemaRef ds:uri="http://schemas.microsoft.com/office/2006/metadata/properties"/>
    <ds:schemaRef ds:uri="1f9008a1-ef6b-44a9-ac79-9931cd9ae34b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339DC18-BD4A-4BA7-B83F-65BE1A349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9008a1-ef6b-44a9-ac79-9931cd9ae34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canevas_umons_creactifs</Template>
  <TotalTime>1010</TotalTime>
  <Words>1028</Words>
  <Application>Microsoft Office PowerPoint</Application>
  <PresentationFormat>On-screen Show (4:3)</PresentationFormat>
  <Paragraphs>257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Microsoft YaHei</vt:lpstr>
      <vt:lpstr>Arial</vt:lpstr>
      <vt:lpstr>Arial Bold</vt:lpstr>
      <vt:lpstr>Calibri</vt:lpstr>
      <vt:lpstr>Times New Roman</vt:lpstr>
      <vt:lpstr>Wingdings</vt:lpstr>
      <vt:lpstr>canevas_umons_creactifs</vt:lpstr>
      <vt:lpstr>Analysis of the qualities of human movement in individual performances</vt:lpstr>
      <vt:lpstr>Context</vt:lpstr>
      <vt:lpstr>Movement Features Considered</vt:lpstr>
      <vt:lpstr>Extraction Techniques (accelerometers)</vt:lpstr>
      <vt:lpstr>Extraction Techniques (video sequences)</vt:lpstr>
      <vt:lpstr>Interactive Sonification</vt:lpstr>
      <vt:lpstr>System architecture</vt:lpstr>
      <vt:lpstr>Experiment: Testing and  Validation of the System</vt:lpstr>
      <vt:lpstr>Experiment: Testing and  Validation of the System</vt:lpstr>
      <vt:lpstr>Experiment (I)</vt:lpstr>
      <vt:lpstr>Equipment </vt:lpstr>
      <vt:lpstr>Experiment (II)</vt:lpstr>
      <vt:lpstr>Collected Feedbacks</vt:lpstr>
      <vt:lpstr>Collected Feedbacks (II)</vt:lpstr>
      <vt:lpstr>System Evaluation: Fluid/Rigid – Low/High Energy</vt:lpstr>
      <vt:lpstr>System Evaluation: Fluid/Rigid Movements</vt:lpstr>
      <vt:lpstr>System Evaluation: Fluid/Rigid Movements</vt:lpstr>
      <vt:lpstr>GAME : MOVE IN THE DARK</vt:lpstr>
      <vt:lpstr>Conclusions</vt:lpstr>
      <vt:lpstr>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titre</dc:title>
  <dc:creator>bigrar</dc:creator>
  <cp:lastModifiedBy>Paolo Alborno</cp:lastModifiedBy>
  <cp:revision>100</cp:revision>
  <cp:lastPrinted>2015-07-16T10:19:20Z</cp:lastPrinted>
  <dcterms:created xsi:type="dcterms:W3CDTF">2015-07-16T09:50:58Z</dcterms:created>
  <dcterms:modified xsi:type="dcterms:W3CDTF">2015-09-08T15:01:05Z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10000</vt:r8>
  </property>
</Properties>
</file>